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342592592592591E-2"/>
          <c:y val="0.19296015302181954"/>
          <c:w val="0.83752150772820055"/>
          <c:h val="0.5481107855485937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 бюджета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7.716049382716049E-3"/>
                  <c:y val="-2.51956131858364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D6B-4A2F-A270-D9958C7D5574}"/>
                </c:ext>
              </c:extLst>
            </c:dLbl>
            <c:dLbl>
              <c:idx val="1"/>
              <c:layout>
                <c:manualLayout>
                  <c:x val="4.6296296296296294E-3"/>
                  <c:y val="-2.2676051867252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D6B-4A2F-A270-D9958C7D5574}"/>
                </c:ext>
              </c:extLst>
            </c:dLbl>
            <c:dLbl>
              <c:idx val="2"/>
              <c:layout>
                <c:manualLayout>
                  <c:x val="1.6975308641975308E-2"/>
                  <c:y val="-3.2754297141587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D6B-4A2F-A270-D9958C7D5574}"/>
                </c:ext>
              </c:extLst>
            </c:dLbl>
            <c:dLbl>
              <c:idx val="3"/>
              <c:layout>
                <c:manualLayout>
                  <c:x val="3.5493827160493825E-2"/>
                  <c:y val="-2.9536544132311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D6B-4A2F-A270-D9958C7D5574}"/>
                </c:ext>
              </c:extLst>
            </c:dLbl>
            <c:dLbl>
              <c:idx val="4"/>
              <c:layout>
                <c:manualLayout>
                  <c:x val="6.4814814814814811E-2"/>
                  <c:y val="2.27668813237614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D6B-4A2F-A270-D9958C7D5574}"/>
                </c:ext>
              </c:extLst>
            </c:dLbl>
            <c:dLbl>
              <c:idx val="5"/>
              <c:layout>
                <c:manualLayout>
                  <c:x val="6.7901234567901231E-2"/>
                  <c:y val="-1.2749587395242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D6B-4A2F-A270-D9958C7D55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4813.3</c:v>
                </c:pt>
                <c:pt idx="1">
                  <c:v>4809.3999999999996</c:v>
                </c:pt>
                <c:pt idx="2">
                  <c:v>5303</c:v>
                </c:pt>
                <c:pt idx="3">
                  <c:v>5944.6</c:v>
                </c:pt>
                <c:pt idx="4">
                  <c:v>6230.3</c:v>
                </c:pt>
                <c:pt idx="5">
                  <c:v>8529.2999999999993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D6B-4A2F-A270-D9958C7D557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604938271604968E-2"/>
                  <c:y val="-2.2676051867252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D6B-4A2F-A270-D9958C7D5574}"/>
                </c:ext>
              </c:extLst>
            </c:dLbl>
            <c:dLbl>
              <c:idx val="1"/>
              <c:layout>
                <c:manualLayout>
                  <c:x val="2.6234567901234566E-2"/>
                  <c:y val="-1.763692923008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D6B-4A2F-A270-D9958C7D5574}"/>
                </c:ext>
              </c:extLst>
            </c:dLbl>
            <c:dLbl>
              <c:idx val="2"/>
              <c:layout>
                <c:manualLayout>
                  <c:x val="3.0864197530864196E-2"/>
                  <c:y val="-1.763692923008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D6B-4A2F-A270-D9958C7D5574}"/>
                </c:ext>
              </c:extLst>
            </c:dLbl>
            <c:dLbl>
              <c:idx val="3"/>
              <c:layout>
                <c:manualLayout>
                  <c:x val="2.7777777777777776E-2"/>
                  <c:y val="-2.0156490548669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D6B-4A2F-A270-D9958C7D5574}"/>
                </c:ext>
              </c:extLst>
            </c:dLbl>
            <c:dLbl>
              <c:idx val="4"/>
              <c:layout>
                <c:manualLayout>
                  <c:x val="2.3148148148148147E-2"/>
                  <c:y val="-2.0156490548669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D6B-4A2F-A270-D9958C7D5574}"/>
                </c:ext>
              </c:extLst>
            </c:dLbl>
            <c:dLbl>
              <c:idx val="5"/>
              <c:layout>
                <c:manualLayout>
                  <c:x val="2.7777777777777776E-2"/>
                  <c:y val="-8.49972493016170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AD6B-4A2F-A270-D9958C7D55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756.5</c:v>
                </c:pt>
                <c:pt idx="1">
                  <c:v>680.3</c:v>
                </c:pt>
                <c:pt idx="2">
                  <c:v>649.9</c:v>
                </c:pt>
                <c:pt idx="3">
                  <c:v>748.1</c:v>
                </c:pt>
                <c:pt idx="4">
                  <c:v>1427.5</c:v>
                </c:pt>
                <c:pt idx="5">
                  <c:v>1159.3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D6B-4A2F-A270-D9958C7D55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6504728"/>
        <c:axId val="286561672"/>
        <c:axId val="0"/>
      </c:bar3DChart>
      <c:catAx>
        <c:axId val="286504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6561672"/>
        <c:crossesAt val="0"/>
        <c:auto val="1"/>
        <c:lblAlgn val="ctr"/>
        <c:lblOffset val="100"/>
        <c:noMultiLvlLbl val="0"/>
      </c:catAx>
      <c:valAx>
        <c:axId val="286561672"/>
        <c:scaling>
          <c:orientation val="minMax"/>
          <c:max val="7000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6504728"/>
        <c:crosses val="autoZero"/>
        <c:crossBetween val="between"/>
        <c:majorUnit val="1000"/>
        <c:minorUnit val="200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20071838242441914"/>
          <c:y val="0.81882919970070256"/>
          <c:w val="0.30846906289491594"/>
          <c:h val="0.17460710523462586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0.0875</cdr:x>
      <cdr:y>0.04819</cdr:y>
    </cdr:from>
    <cdr:to>
      <cdr:x>0.88374</cdr:x>
      <cdr:y>0.20119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288032"/>
          <a:ext cx="655272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Соотношение доходов бюджета и муниципального долга, </a:t>
          </a:r>
          <a:r>
            <a:rPr lang="ru-RU" sz="1800" b="1" dirty="0" err="1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257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06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98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64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15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58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69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85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72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182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39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541B1-17F7-4C00-B798-685DFCC195A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38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619220"/>
              </p:ext>
            </p:extLst>
          </p:nvPr>
        </p:nvGraphicFramePr>
        <p:xfrm>
          <a:off x="467544" y="116632"/>
          <a:ext cx="822960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012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21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Динамика доходов/расходов 2016 – 2020 гг. (млн.руб.)</dc:title>
  <dc:creator>Монахова И.В.</dc:creator>
  <cp:lastModifiedBy>Путилова Т.С.</cp:lastModifiedBy>
  <cp:revision>13</cp:revision>
  <dcterms:created xsi:type="dcterms:W3CDTF">2018-01-22T13:24:18Z</dcterms:created>
  <dcterms:modified xsi:type="dcterms:W3CDTF">2025-01-15T11:32:07Z</dcterms:modified>
</cp:coreProperties>
</file>